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5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530" r:id="rId19"/>
    <p:sldId id="420" r:id="rId20"/>
    <p:sldId id="284" r:id="rId21"/>
    <p:sldId id="285" r:id="rId22"/>
    <p:sldId id="372" r:id="rId23"/>
    <p:sldId id="337" r:id="rId24"/>
    <p:sldId id="391" r:id="rId25"/>
    <p:sldId id="495" r:id="rId26"/>
    <p:sldId id="529" r:id="rId27"/>
    <p:sldId id="393" r:id="rId28"/>
    <p:sldId id="497" r:id="rId29"/>
    <p:sldId id="396" r:id="rId30"/>
    <p:sldId id="513" r:id="rId31"/>
    <p:sldId id="498" r:id="rId32"/>
    <p:sldId id="514" r:id="rId33"/>
    <p:sldId id="500" r:id="rId34"/>
    <p:sldId id="515" r:id="rId35"/>
    <p:sldId id="516" r:id="rId36"/>
    <p:sldId id="517" r:id="rId37"/>
    <p:sldId id="518" r:id="rId38"/>
    <p:sldId id="519" r:id="rId39"/>
    <p:sldId id="506" r:id="rId40"/>
    <p:sldId id="507" r:id="rId41"/>
    <p:sldId id="521" r:id="rId42"/>
    <p:sldId id="496" r:id="rId43"/>
    <p:sldId id="42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5B5"/>
    <a:srgbClr val="0070C0"/>
    <a:srgbClr val="3185C0"/>
    <a:srgbClr val="D7E4BD"/>
    <a:srgbClr val="457DA5"/>
    <a:srgbClr val="FC4628"/>
    <a:srgbClr val="27932E"/>
    <a:srgbClr val="F66996"/>
    <a:srgbClr val="F6B6E7"/>
    <a:srgbClr val="C08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369"/>
        <p:guide pos="28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88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17/17&#35838;&#32451;&#20064;1.mp3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4课"/>
          <p:cNvPicPr>
            <a:picLocks noChangeAspect="1"/>
          </p:cNvPicPr>
          <p:nvPr/>
        </p:nvPicPr>
        <p:blipFill>
          <a:blip r:embed="rId2"/>
          <a:srcRect l="10457" r="3660"/>
          <a:stretch>
            <a:fillRect/>
          </a:stretch>
        </p:blipFill>
        <p:spPr>
          <a:xfrm>
            <a:off x="0" y="1905"/>
            <a:ext cx="9163050" cy="68541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332605"/>
            <a:ext cx="2189480" cy="949325"/>
          </a:xfrm>
          <a:prstGeom prst="rect">
            <a:avLst/>
          </a:prstGeom>
          <a:solidFill>
            <a:schemeClr val="accent4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4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80" y="4332605"/>
            <a:ext cx="695452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취미 생활을 즐기면서 사는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사람이 얼마나 되겠어요?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1231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3.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~아/어/여 버리다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惯用型，接在动词词干后，表示该动作结束了，带有痛快、遗憾、强调等意思。</a:t>
            </a: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ko-KR" sz="1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02360" y="2918460"/>
            <a:ext cx="6559550" cy="313817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기분 나쁜 일은 잊어 버리세요.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忘掉不愉快的事情吧。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손님들은 하나씩 떠나 버리고 그 여관은 다시 조용해졌어요.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客人一一离开后，那家旅馆再次安静下来。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아까운 밥을 왜 다 버려요?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为什么把饭都扔掉呀？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밥을 안 먹고 놔 두었더니 썩어 버렸어요.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剩饭没有吃，就那么一直放着，结果都馊了。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어제는 기분이 안 좋다고 하더니 오늘은 좋은가 봐요?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3시에 만나기로 했었는데 왜 안 나왔어요?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615440"/>
            <a:ext cx="4065905" cy="744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동아리 【名】社团，兴趣小组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79387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방해되다 【动】妨碍，阻碍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88753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대학 시절 【名】大学时光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555" y="4981575"/>
            <a:ext cx="4065905" cy="8394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무의미 【名】没意义，没价值</a:t>
            </a:r>
          </a:p>
        </p:txBody>
      </p:sp>
      <p:sp>
        <p:nvSpPr>
          <p:cNvPr id="3" name="矩形 2"/>
          <p:cNvSpPr/>
          <p:nvPr/>
        </p:nvSpPr>
        <p:spPr>
          <a:xfrm>
            <a:off x="4768074" y="170612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발(이) 넓다 【惯】社交广泛</a:t>
            </a:r>
          </a:p>
        </p:txBody>
      </p:sp>
      <p:sp>
        <p:nvSpPr>
          <p:cNvPr id="4" name="矩形 3"/>
          <p:cNvSpPr/>
          <p:nvPr/>
        </p:nvSpPr>
        <p:spPr>
          <a:xfrm>
            <a:off x="4768215" y="2717165"/>
            <a:ext cx="4065905" cy="71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댄스 【名】舞蹈</a:t>
            </a:r>
          </a:p>
        </p:txBody>
      </p:sp>
      <p:sp>
        <p:nvSpPr>
          <p:cNvPr id="5" name="矩形 4"/>
          <p:cNvSpPr/>
          <p:nvPr/>
        </p:nvSpPr>
        <p:spPr>
          <a:xfrm>
            <a:off x="4768074" y="38873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반대로 【副】相反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310" y="2061210"/>
            <a:ext cx="824738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양메이는 어떤 동아리에 가입할지 결정했어?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아니. 난 동아리 활동 안 하려고.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왜? 동아리 활동하면 공부에 방해될까 봐 그래?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:응. 공부할 시간도 없어 죽겠는데 동아리 활동까지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어떻게 해？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그럴수록 동아리 활동을 더 해야지.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맞아. 한번뿐인 대학 시절을 매일 공부만 하면서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보내는 건 무의미한 것 같아 .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4" name="图片 3" descr="46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2860" y="-44450"/>
            <a:ext cx="3724275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290" y="1120775"/>
            <a:ext cx="8314055" cy="50774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:동아리 활동을 하면 발이 넓어질 뿐만 아니라 사회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경험도 쌓을 수 있기 때문에 해 보는 게 좋다고 생각해.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그럼 나도 동아리에 가입해 볼까?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우리 댄스 동아리에 가입하는 게 어때?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그러자. 공부하면서 생기는 스트레스를 동아리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활동을 하면서 풀면 되겠다.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난 춤을 못 춰서 반대로 스트레스를 더 받으면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어떻게 하지?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걱정 마. 내가 도와 줄게.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471" y="887787"/>
            <a:ext cx="8244408" cy="5169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1.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~아/어/여(서) 죽겠다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惯用型，接在形容词词干后，表示动作或状态的程度达到极点，突出说话人的强烈感情。该惯用型一般用在口语中。</a:t>
            </a: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72490" y="2272665"/>
            <a:ext cx="7101205" cy="341503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엄마가 보고 싶어 죽겠어요.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我太想妈妈了。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밤에 늦게까지 일을 했더니 졸려 죽겠어요.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工作到很晚，快困死了。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힘들어 보이는데 괜찮아요?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你看起来很累，没事吧?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어제 잠을 못 자서 피곤해 죽겠어요.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我昨天没睡觉，快累死了。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배 고프면 짜증난다더니 혹시 지금 배 고파요?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영어가 재미있어요?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</a:t>
            </a:r>
            <a:r>
              <a:rPr sz="1600" dirty="0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4799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~(으)ㄹ수록</a:t>
            </a: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连接词尾，接在谓词词干后，表示“越……越……”的意思。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239024"/>
            <a:ext cx="7203915" cy="355346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700" dirty="0"/>
              <a:t>1) 한국말은 배울수록 더 재미있어요.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韩国语越学越有意思。</a:t>
            </a:r>
          </a:p>
          <a:p>
            <a:pPr latinLnBrk="1">
              <a:lnSpc>
                <a:spcPct val="150000"/>
              </a:lnSpc>
            </a:pPr>
            <a:r>
              <a:rPr sz="1700" dirty="0"/>
              <a:t>2) 물이 깊으면 깊을수록 좋아요.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水越深越好。</a:t>
            </a:r>
          </a:p>
          <a:p>
            <a:pPr latinLnBrk="1">
              <a:lnSpc>
                <a:spcPct val="150000"/>
              </a:lnSpc>
            </a:pPr>
            <a:r>
              <a:rPr sz="1700" dirty="0"/>
              <a:t>3) 가: 김치가 맵지 않아요?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泡菜不辣吗?</a:t>
            </a:r>
          </a:p>
          <a:p>
            <a:pPr latinLnBrk="1">
              <a:lnSpc>
                <a:spcPct val="150000"/>
              </a:lnSpc>
            </a:pPr>
            <a:r>
              <a:rPr sz="1700" dirty="0"/>
              <a:t>나: 김치는 매우면 매울수록 맛있는 것 같아요.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我觉得泡菜好像越辣越好吃。</a:t>
            </a:r>
          </a:p>
          <a:p>
            <a:pPr latinLnBrk="1">
              <a:lnSpc>
                <a:spcPct val="150000"/>
              </a:lnSpc>
            </a:pPr>
            <a:r>
              <a:rPr sz="1700" dirty="0"/>
              <a:t>4) 가: 가족 사진을 보면서 왜 울어요?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7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괜찮다면서 왜 자꾸 화를 내요?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~뿐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助词，接在体词后，表示“只有”的意思。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119644"/>
            <a:ext cx="7203915" cy="401510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가방에 있는 것은 책뿐이에요.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书包里面只有书。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냉장고에는 맥주뿐 아무 것도 없어요.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冰箱里只有啤酒，别的什么也没有。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선생님께서도 교실에 계세요?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老师也在教室吗?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아니요. 교실에는 학생 한 명뿐인데요.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没有，教室里只有一个学生。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당신은 무엇을 가졌습니까?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그녀는 왜 한다고 했으면서 하지 않는 걸까요?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b="1" dirty="0">
                <a:solidFill>
                  <a:prstClr val="black"/>
                </a:solidFill>
                <a:latin typeface="华文楷体"/>
              </a:rPr>
              <a:t>4.</a:t>
            </a:r>
            <a:r>
              <a:rPr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~(으)ㄹ 뿐만 아니라</a:t>
            </a:r>
          </a:p>
          <a:p>
            <a:pPr latinLnBrk="1">
              <a:lnSpc>
                <a:spcPct val="150000"/>
              </a:lnSpc>
            </a:pPr>
            <a:r>
              <a:rPr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惯用型，接在谓词词干后，表示后一事实比前一事实更进一层。不论是表示肯定还是否定，前后分句的意思应该保持一致，相当于汉语的“不仅……而且……”。</a:t>
            </a:r>
          </a:p>
          <a:p>
            <a:pPr latinLnBrk="1">
              <a:lnSpc>
                <a:spcPct val="150000"/>
              </a:lnSpc>
            </a:pPr>
            <a:endParaRPr lang="ko-KR" altLang="en-US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69692" y="2431429"/>
            <a:ext cx="7203915" cy="390017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5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1) 아주머니는 음식 솜씨가 좋을 뿐만 아니라 친절해요.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大婶不仅厨艺好，而且很热情。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2) 그 사람은 성실하지 않을 뿐만 아니라 실력도 없어요.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那个人不仅不诚实，而且没什么能力。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3) 가: 한국어 배워 보니까 어때요?你学了韩国语，觉得如何?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나: 한국어는 쉬울 뿐만 아니라 재미있는 것 같아요.韩国语不仅简单，而且有趣。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4) 가: 그 친구는 노래를 참 잘 하는 것 같아요.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</a:t>
            </a:r>
            <a:r>
              <a:rPr lang="en-US" altLang="ko-KR" sz="15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5) 가: 한국에서 살아 보니까 어때요?</a:t>
            </a:r>
          </a:p>
          <a:p>
            <a:pPr latinLnBrk="1">
              <a:lnSpc>
                <a:spcPct val="150000"/>
              </a:lnSpc>
            </a:pP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5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5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그는 돈 밖에는 가진 것이 아무것도 없다.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그는 가진 것이 돈뿐이에요.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~뿐’ 을 이용하여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12319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4302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115" y="2123189"/>
            <a:ext cx="6622014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가입해 보고 싶은 동호회가 있나요?</a:t>
            </a:r>
          </a:p>
          <a:p>
            <a:endParaRPr lang="zh-CN" altLang="en-US" sz="3600" dirty="0"/>
          </a:p>
          <a:p>
            <a:r>
              <a:rPr lang="zh-CN" altLang="en-US" sz="3600" dirty="0"/>
              <a:t>현재 어떤 동아리 활동을 하고 있나요?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마음에 드는 옷을 사고 싶었는데 지갑에 만 원밖에는 없었다.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86815" y="3889375"/>
            <a:ext cx="669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어려움에 처하니까 생각나는 사람은 부모님뿐이에요.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19200" y="5039995"/>
            <a:ext cx="6757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마음에 드는 옷을 사고 싶었는데 지갑에 만 원뿐이었어요.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86815" y="6082665"/>
            <a:ext cx="3183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교실에는 선생님뿐이었어요.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64522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어려움에 처하니까 부모님밖에는 생각나는 사람이 없다.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교실에 선생님밖에는 아무도 없었다.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9200" y="2815590"/>
            <a:ext cx="6704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오늘 아침 반찬은 김치뿐이었어요.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3371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오늘 아침 반찬은 김치밖에는 아무것도 없었다.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86815" y="1673225"/>
            <a:ext cx="597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사막에는 모래와 낙타뿐이에요.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사막에는 모래와 낙타밖에는 다른 생명체가 없다.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9640" y="2641600"/>
            <a:ext cx="718058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점심을 굶어서 배가 너무 고파요.</a:t>
            </a:r>
          </a:p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점심을 굶어서 배 고파 죽겠어요.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‘~아/어/여 죽겠다’ 를 이용하여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7572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물가가 올라서 생활하기가 매우 힘들어요.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96340" y="3868420"/>
            <a:ext cx="6202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친구 부탁을 거절하기 어려워서 곤란해 죽겠어요.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96340" y="5039995"/>
            <a:ext cx="579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물가가 올라서 생활하기 힘들어 죽겠어요.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59510" y="6082665"/>
            <a:ext cx="568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언니 아기가 귀여워 죽겠어요.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62350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 부탁을 거절하기 어려워서 많이 곤란해요.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614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언니 아기가 너무 귀여워요.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795" y="2815590"/>
            <a:ext cx="605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수학 문제가 헷갈려 죽겠어요.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712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수학 문제가 너무 헷갈려요.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96340" y="1673225"/>
            <a:ext cx="699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시험 때문에 요즘 머리가 아파 죽겠어요.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6990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시험 때문에 요즘 머리가 정말 아파요.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방 청소를 정말 잘했네요.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얼마나 열심히 청소했는지 몰라요.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‘얼마나’ 를 이용하여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아니요.______________________________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5297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기숙사에서 강의실까지 가까워요?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4906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얼마나 바쁜지 매일 밥도 못 챙겨 먹어요.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24455" y="5040630"/>
            <a:ext cx="550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얼마나 먼지 몰라요.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459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숙제가 얼마나 많은지 아직도 다 못 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62096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김지은: 요즘 시험 기간이라 양메이 씨도 바쁜가 봐요?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5606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어제 숙제 하느라고 밤 새웠다면서요?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5135" y="2815590"/>
            <a:ext cx="3918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얼마나 추운지 손이 얼 것 같아요.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964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오늘 날씨 많이 춥지요?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저도 봤는데_______________________________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4995" y="1652905"/>
            <a:ext cx="371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얼마나 재미있는지 몰라요.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505" y="1123950"/>
            <a:ext cx="6081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요즘 이 영화 인기가 참 많나 봐요?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컴퓨터 사는 데 돈을 얼마 썼어요?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생활비를 썼을 뿐만 아니라 식비도 다 써 버렸어요.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4.‘~(으)ㄹ 뿐만 아니라’ 와 ‘~아/어/여 버리다’ 를 사용하여 보기와 같이 다음 대화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2625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내일이 시험인데 영어 단어 다 외웠어요?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733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지갑이 없어졌을 뿐만 아니라 교통카드도 없어져 버렸어요.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92605" y="5039995"/>
            <a:ext cx="693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단어만 외웠을 뿐만 아니라 문장까지 다 외워 버렸어요.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520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얼굴만 기억 안 날 뿐만 아니라 이름까지 다 잊어 버렸어요.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뭐가 없어졌어요? 뭘 그렇게 찾고 있어요?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저 사람이 누군지 기억 안 나요?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605" y="2815590"/>
            <a:ext cx="6543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생활비를 기부했을 뿐만 아니라 식비도 기부해 버렸어요.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42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이번 달 생활비도 기부했어요?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2605" y="1652905"/>
            <a:ext cx="6621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아까 제가 배 고파서 피자를 먹었을 뿐만 아니라 치킨도 다 먹어 버렸어요.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여기 있던 피자 누가 먹었어요?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벌써 겨울이 온 것 같아요. 요즘 한국 날씨는 어때요?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김지은: 요즘 한국은 갈수록 추워지고 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5.‘~ㄹ수록’ 을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713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처음엔 테니스가 어려웠는데 지금은 너무 재미있어요.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3890010"/>
            <a:ext cx="399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나이가 많을수록 양복이 더 잘 어울리는 것 같아요.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89100" y="5029835"/>
            <a:ext cx="4025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테니스는 오래 칠수록 재미있는 운동이에요.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82445" y="6151880"/>
            <a:ext cx="5903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바쁠수록 밥을 잘 챙겨 먹어야 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할아버지: 나이 많은 내가 양복을 입으면 어울리겠니?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김지은: 요즘 바빠서 밥을 못 챙겨 먹었더니 위가 아파요.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1655" y="281495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여자 친구와 오래 사귀었을수록 정성이 담긴 선물을 해야 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3445" y="2317750"/>
            <a:ext cx="7813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여자 친구와 오래 사귀었는데 생일 날 어떤 선물을 하면 좋을까요?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선생님:___________________________________________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82445" y="1672590"/>
            <a:ext cx="5513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한국어를 오래 배웠을수록 발음에 신경 써서 큰소리로 책을 읽어야 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445" y="1123950"/>
            <a:ext cx="7442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한국어를 오래 배웠는데도 발음이 좋지 않아요.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발(을) 끊다, 발(을) 벗고 나서다, 발목(을) 잡다, 발(이) 묶이다, 발(이) 넓다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6.알맞은 관용어를 골라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저 오늘부터 PC방에________________________________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지은 씨는________________________________아는 사람들이 많아요.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786066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날씨 때문에 제주도에________________________아직 출발하지 못했어요.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71040" y="3890010"/>
            <a:ext cx="324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발이 넓어서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85465" y="502983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발을 끊었어요.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88665" y="6098540"/>
            <a:ext cx="1409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발이 묶여서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우리 함께______________________________불쌍한 아이들을 도와 줍시다.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1365" y="279400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발 벗고 나서서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요즘 숙제가________________________________아무것도 못하고 있어요.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04720" y="1672590"/>
            <a:ext cx="3357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발목을 잡아서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5406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그림 중에 여러분이 좋아하는 동아리를 골라 친구들에 게 소개해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53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6375" y="1818005"/>
            <a:ext cx="4538980" cy="3221355"/>
          </a:xfrm>
          <a:prstGeom prst="rect">
            <a:avLst/>
          </a:prstGeom>
        </p:spPr>
      </p:pic>
      <p:pic>
        <p:nvPicPr>
          <p:cNvPr id="5" name="图片 4" descr="53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1970" y="2296160"/>
            <a:ext cx="4389120" cy="2743200"/>
          </a:xfrm>
          <a:prstGeom prst="rect">
            <a:avLst/>
          </a:prstGeom>
        </p:spPr>
      </p:pic>
      <p:pic>
        <p:nvPicPr>
          <p:cNvPr id="7" name="图片 6" descr="53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8215" y="2204720"/>
            <a:ext cx="4389120" cy="2743200"/>
          </a:xfrm>
          <a:prstGeom prst="rect">
            <a:avLst/>
          </a:prstGeom>
        </p:spPr>
      </p:pic>
      <p:pic>
        <p:nvPicPr>
          <p:cNvPr id="8" name="图片 7" descr="53-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0020" y="2056765"/>
            <a:ext cx="4389120" cy="2743200"/>
          </a:xfrm>
          <a:prstGeom prst="rect">
            <a:avLst/>
          </a:prstGeom>
        </p:spPr>
      </p:pic>
      <p:pic>
        <p:nvPicPr>
          <p:cNvPr id="9" name="图片 8" descr="54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9325" y="4125595"/>
            <a:ext cx="3865880" cy="2743835"/>
          </a:xfrm>
          <a:prstGeom prst="rect">
            <a:avLst/>
          </a:prstGeom>
        </p:spPr>
      </p:pic>
      <p:pic>
        <p:nvPicPr>
          <p:cNvPr id="10" name="图片 9" descr="54-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50110" y="3808095"/>
            <a:ext cx="5062220" cy="4077970"/>
          </a:xfrm>
          <a:prstGeom prst="rect">
            <a:avLst/>
          </a:prstGeom>
        </p:spPr>
      </p:pic>
      <p:pic>
        <p:nvPicPr>
          <p:cNvPr id="11" name="图片 10" descr="54-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6600" y="4379595"/>
            <a:ext cx="43891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가지고 대화를 만들어서 이야기해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25500" y="2275840"/>
            <a:ext cx="721550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동아리 / 활동 / 선후배 / 신입생 환영회 / 취미 / 사귀다 / 대학 생활</a:t>
            </a:r>
          </a:p>
          <a:p>
            <a:r>
              <a:rPr lang="zh-CN" altLang="en-US"/>
              <a:t>❶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동호회 / 스터디 그룹 / 봉사 활동 / 인맥 / 정기적 / 사회 생활 / 모임</a:t>
            </a:r>
          </a:p>
          <a:p>
            <a:r>
              <a:rPr lang="zh-CN" altLang="en-US"/>
              <a:t>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9.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상황을 가지고 친구와 함께 대화를 만들어 발표해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08990" y="2474595"/>
            <a:ext cx="714057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시간이 없어서 취미 생활을 즐기지 못했지만 볼링 동호회에 가입하고 싶어한다. 그런데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친구가 마침 볼링 동호회에 가입해서 여러 가지 정보를 알려 준다.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산악 동호회에 가입했지만 비가 자주 와서 등산을 할 수 있는 기회가 없다. 그래서 실내에서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할 수 있는 다른 취미 생활을 친구에게 전화로 물어본다.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❸ 공부에 방해되는 것 같아서 자전거 동아리를 탈퇴하고 싶어한다. 하지만 선배는 공부도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좋지만 건강이 중요하니까 동아리 활동을 계속하라고 권한다.</a:t>
            </a:r>
          </a:p>
        </p:txBody>
      </p: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zh-CN" altLang="ko-KR" sz="2800" b="1" dirty="0" smtClean="0">
                <a:solidFill>
                  <a:schemeClr val="bg1"/>
                </a:solidFill>
                <a:cs typeface="+mn-ea"/>
                <a:sym typeface="+mn-lt"/>
              </a:rPr>
              <a:t>扩展词句</a:t>
            </a:r>
          </a:p>
        </p:txBody>
      </p:sp>
      <p:sp>
        <p:nvSpPr>
          <p:cNvPr id="9" name="矩形 8"/>
          <p:cNvSpPr/>
          <p:nvPr/>
        </p:nvSpPr>
        <p:spPr>
          <a:xfrm>
            <a:off x="106680" y="2056765"/>
            <a:ext cx="4281170" cy="27444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이색 동호회: 스쿠버 다이빙 동호회, 싱글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동호회, 맛집 동호회, 포켓볼 동호회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特色俱乐部：潜水俱乐部，单身俱乐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部，美食俱乐部，台球俱乐部</a:t>
            </a:r>
          </a:p>
        </p:txBody>
      </p:sp>
      <p:sp>
        <p:nvSpPr>
          <p:cNvPr id="17" name="矩形 16"/>
          <p:cNvSpPr/>
          <p:nvPr/>
        </p:nvSpPr>
        <p:spPr>
          <a:xfrm>
            <a:off x="4569460" y="1692275"/>
            <a:ext cx="4413250" cy="6496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친목을 도모하다　谋求和睦</a:t>
            </a:r>
          </a:p>
        </p:txBody>
      </p:sp>
      <p:sp>
        <p:nvSpPr>
          <p:cNvPr id="18" name="矩形 17"/>
          <p:cNvSpPr/>
          <p:nvPr/>
        </p:nvSpPr>
        <p:spPr>
          <a:xfrm>
            <a:off x="4569460" y="2582545"/>
            <a:ext cx="4412615" cy="6146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인맥을 쌓다　积攒人脉</a:t>
            </a:r>
          </a:p>
        </p:txBody>
      </p:sp>
      <p:sp>
        <p:nvSpPr>
          <p:cNvPr id="19" name="矩形 18"/>
          <p:cNvSpPr/>
          <p:nvPr/>
        </p:nvSpPr>
        <p:spPr>
          <a:xfrm>
            <a:off x="4568825" y="3429635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동아리 신입생 환영회　社团新生欢迎会</a:t>
            </a:r>
          </a:p>
        </p:txBody>
      </p:sp>
      <p:sp>
        <p:nvSpPr>
          <p:cNvPr id="26" name="矩形 25"/>
          <p:cNvSpPr/>
          <p:nvPr/>
        </p:nvSpPr>
        <p:spPr>
          <a:xfrm>
            <a:off x="4568825" y="4483735"/>
            <a:ext cx="4413250" cy="529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동아리 회장　社团会长</a:t>
            </a:r>
          </a:p>
        </p:txBody>
      </p:sp>
      <p:sp>
        <p:nvSpPr>
          <p:cNvPr id="1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228725"/>
            <a:ext cx="4065905" cy="53721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반찬 【名】菜肴</a:t>
            </a:r>
          </a:p>
        </p:txBody>
      </p:sp>
      <p:sp>
        <p:nvSpPr>
          <p:cNvPr id="5" name="矩形 4"/>
          <p:cNvSpPr/>
          <p:nvPr/>
        </p:nvSpPr>
        <p:spPr>
          <a:xfrm>
            <a:off x="389890" y="1920875"/>
            <a:ext cx="4065905" cy="58547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낙타 【名】骆驼</a:t>
            </a:r>
          </a:p>
        </p:txBody>
      </p:sp>
      <p:sp>
        <p:nvSpPr>
          <p:cNvPr id="6" name="矩形 5"/>
          <p:cNvSpPr/>
          <p:nvPr/>
        </p:nvSpPr>
        <p:spPr>
          <a:xfrm>
            <a:off x="389890" y="2660650"/>
            <a:ext cx="4065905" cy="5422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굶다 【动】不吃，挨饿</a:t>
            </a:r>
          </a:p>
        </p:txBody>
      </p:sp>
      <p:sp>
        <p:nvSpPr>
          <p:cNvPr id="7" name="矩形 6"/>
          <p:cNvSpPr/>
          <p:nvPr/>
        </p:nvSpPr>
        <p:spPr>
          <a:xfrm>
            <a:off x="389890" y="3355340"/>
            <a:ext cx="4065905" cy="5289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기부 【名】捐献，捐助</a:t>
            </a:r>
          </a:p>
        </p:txBody>
      </p:sp>
      <p:sp>
        <p:nvSpPr>
          <p:cNvPr id="8" name="矩形 7"/>
          <p:cNvSpPr/>
          <p:nvPr/>
        </p:nvSpPr>
        <p:spPr>
          <a:xfrm>
            <a:off x="389890" y="4028440"/>
            <a:ext cx="4065905" cy="4654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헷갈리다 【动】混淆，弄混</a:t>
            </a:r>
          </a:p>
        </p:txBody>
      </p:sp>
      <p:sp>
        <p:nvSpPr>
          <p:cNvPr id="10" name="矩形 9"/>
          <p:cNvSpPr/>
          <p:nvPr/>
        </p:nvSpPr>
        <p:spPr>
          <a:xfrm>
            <a:off x="4715510" y="1920875"/>
            <a:ext cx="4065905" cy="5861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처하다 【动】处于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660650"/>
            <a:ext cx="4065905" cy="5238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양복 【名】西服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3355975"/>
            <a:ext cx="4065905" cy="52832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인맥 【名】人脉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510" y="4027805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발(을) 끊다 【惯】断绝往来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4669790"/>
            <a:ext cx="4065905" cy="47498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볼링 【名】保龄球</a:t>
            </a:r>
          </a:p>
        </p:txBody>
      </p:sp>
      <p:sp>
        <p:nvSpPr>
          <p:cNvPr id="15" name="矩形 14"/>
          <p:cNvSpPr/>
          <p:nvPr/>
        </p:nvSpPr>
        <p:spPr>
          <a:xfrm>
            <a:off x="389890" y="5316220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탈퇴 【名】退出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510" y="1228725"/>
            <a:ext cx="4065905" cy="5099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챙기다 【动】准备</a:t>
            </a:r>
          </a:p>
        </p:txBody>
      </p:sp>
      <p:sp>
        <p:nvSpPr>
          <p:cNvPr id="19" name="矩形 18"/>
          <p:cNvSpPr/>
          <p:nvPr/>
        </p:nvSpPr>
        <p:spPr>
          <a:xfrm>
            <a:off x="4715510" y="4591685"/>
            <a:ext cx="4065905" cy="62611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발(을) 벗고 나서다 【惯】全力以赴</a:t>
            </a:r>
          </a:p>
        </p:txBody>
      </p:sp>
      <p:sp>
        <p:nvSpPr>
          <p:cNvPr id="20" name="矩形 19"/>
          <p:cNvSpPr/>
          <p:nvPr/>
        </p:nvSpPr>
        <p:spPr>
          <a:xfrm>
            <a:off x="4715510" y="5316220"/>
            <a:ext cx="4065905" cy="53975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발목(을) 잡다 【惯】被某人或某事缠身</a:t>
            </a:r>
          </a:p>
        </p:txBody>
      </p:sp>
      <p:sp>
        <p:nvSpPr>
          <p:cNvPr id="14" name="矩形 13"/>
          <p:cNvSpPr/>
          <p:nvPr/>
        </p:nvSpPr>
        <p:spPr>
          <a:xfrm>
            <a:off x="389890" y="5953760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권하다 【动】劝，劝说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510" y="5953760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발(이) 묶이다 【惯】被困住</a:t>
            </a:r>
          </a:p>
        </p:txBody>
      </p:sp>
      <p:sp>
        <p:nvSpPr>
          <p:cNvPr id="2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2124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7689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지루하다 【形】无聊，没意思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212604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따분하다 【形】无聊，无味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3009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여가 활동 【名】课余活动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925" y="1123950"/>
            <a:ext cx="4065905" cy="7689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사이클 【名】赛车，自行车比赛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925" y="2125980"/>
            <a:ext cx="4065905" cy="5613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카페 【名】论坛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925" y="3009265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가입하다 【动】加入，参加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산악 【名】山岳</a:t>
            </a:r>
          </a:p>
        </p:txBody>
      </p:sp>
      <p:sp>
        <p:nvSpPr>
          <p:cNvPr id="5" name="矩形 4"/>
          <p:cNvSpPr/>
          <p:nvPr/>
        </p:nvSpPr>
        <p:spPr>
          <a:xfrm>
            <a:off x="504049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동호회 【名】社团，俱乐部</a:t>
            </a:r>
          </a:p>
        </p:txBody>
      </p:sp>
      <p:sp>
        <p:nvSpPr>
          <p:cNvPr id="6" name="矩形 5"/>
          <p:cNvSpPr/>
          <p:nvPr/>
        </p:nvSpPr>
        <p:spPr>
          <a:xfrm>
            <a:off x="4733784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커플 【名】情侣</a:t>
            </a:r>
          </a:p>
        </p:txBody>
      </p:sp>
      <p:sp>
        <p:nvSpPr>
          <p:cNvPr id="8" name="矩形 7"/>
          <p:cNvSpPr/>
          <p:nvPr/>
        </p:nvSpPr>
        <p:spPr>
          <a:xfrm>
            <a:off x="484364" y="564121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날리다 【动】散尽，吹散</a:t>
            </a:r>
          </a:p>
        </p:txBody>
      </p:sp>
      <p:sp>
        <p:nvSpPr>
          <p:cNvPr id="9" name="矩形 8"/>
          <p:cNvSpPr/>
          <p:nvPr/>
        </p:nvSpPr>
        <p:spPr>
          <a:xfrm>
            <a:off x="4733784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당장 【副】立刻，马上</a:t>
            </a:r>
          </a:p>
        </p:txBody>
      </p:sp>
      <p:sp>
        <p:nvSpPr>
          <p:cNvPr id="1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3225" y="1565275"/>
            <a:ext cx="8338185" cy="47078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요즘 생활이 너무 지루하고 따분해요.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/>
              <a:t>평소에 즐기는 취미 생활 같은 것 없어요?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헤럴드 씨는 집하고 학교</a:t>
            </a:r>
            <a:r>
              <a:rPr sz="2000" dirty="0">
                <a:solidFill>
                  <a:prstClr val="black"/>
                </a:solidFill>
                <a:hlinkClick r:id="rId3" action="ppaction://hlinksldjump"/>
              </a:rPr>
              <a:t>밖에</a:t>
            </a:r>
            <a:r>
              <a:rPr sz="2000" dirty="0">
                <a:solidFill>
                  <a:prstClr val="black"/>
                </a:solidFill>
              </a:rPr>
              <a:t> 모르고 살잖아요.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:다들 그렇게 지내지 않나요? 취미를 즐기면서 사는 사람들이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얼마나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되겠어요.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:헤럴드 씨 생각과 달리 여가 활동을 즐기는 사람들이 얼마나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많다고요.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:맞아요. 저도 어제 산악 동호회 모임에 처음으로 갔었는데 사람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정말 많더라고요. 다들 스트레스 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5" action="ppaction://hlinksldjump"/>
              </a:rPr>
              <a:t>날려 버리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기 위해 동호회에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가입했다고 하더라고요.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42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5780" y="-81915"/>
            <a:ext cx="2796540" cy="174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485" y="862330"/>
            <a:ext cx="8240395" cy="51695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</a:t>
            </a:r>
            <a:r>
              <a:rPr sz="2200" dirty="0">
                <a:solidFill>
                  <a:prstClr val="black"/>
                </a:solidFill>
                <a:sym typeface="+mn-ea"/>
              </a:rPr>
              <a:t>성민 씨는 산악 동호회 회원이었어요? 전 사이클 동호회</a:t>
            </a:r>
          </a:p>
          <a:p>
            <a:pPr>
              <a:lnSpc>
                <a:spcPct val="150000"/>
              </a:lnSpc>
            </a:pPr>
            <a:r>
              <a:rPr sz="2200" dirty="0">
                <a:solidFill>
                  <a:prstClr val="black"/>
                </a:solidFill>
                <a:sym typeface="+mn-ea"/>
              </a:rPr>
              <a:t>            회원이거든요.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:동호회 회원들은 서로 어떻게 알고 만나는 거예요?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:간단해요. 인터넷 카페를 통해 자신이 좋아하는 동호회에 </a:t>
            </a:r>
          </a:p>
          <a:p>
            <a:pPr>
              <a:lnSpc>
                <a:spcPct val="150000"/>
              </a:lnSpc>
            </a:pP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            가입하면 돼요.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:동호회에 가입하면 많은 친구들도 사귈 수 있으니까 어서</a:t>
            </a:r>
          </a:p>
          <a:p>
            <a:pPr>
              <a:lnSpc>
                <a:spcPct val="150000"/>
              </a:lnSpc>
            </a:pP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            가입해 보세요.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:맞아요. 동호회에서 만나 결혼한 커플도 있더라고요.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:그래요? 저도 당장 동호회에 가입해야겠네요.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200" dirty="0">
                <a:solidFill>
                  <a:prstClr val="black"/>
                </a:solidFill>
                <a:sym typeface="+mn-ea"/>
              </a:rPr>
              <a:t>:앞으로 헤럴드 씨 얼굴 보기 힘들어지겠는데요. 하하.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63418" y="46443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2158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latin typeface="+mj-ea"/>
                <a:ea typeface="+mj-ea"/>
              </a:rPr>
              <a:t>1.</a:t>
            </a:r>
            <a:r>
              <a:rPr b="1" dirty="0">
                <a:latin typeface="Batang" panose="02030600000101010101" pitchFamily="18" charset="-127"/>
                <a:ea typeface="Batang" panose="02030600000101010101" pitchFamily="18" charset="-127"/>
              </a:rPr>
              <a:t>～밖에(는)</a:t>
            </a:r>
          </a:p>
          <a:p>
            <a:pPr>
              <a:lnSpc>
                <a:spcPct val="150000"/>
              </a:lnSpc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助词，主要接于名词之后，相当于汉语的“……以外”、“……之外”，只能用在表示否定意义的句子中。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91845" y="2117725"/>
            <a:ext cx="6934835" cy="336931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그 사람은 자기밖에는 모르는 사람이에요.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那个人是个只顾自己的人。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지갑에 현금 5만원밖에 없어요.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钱包里只有5万韩元的现金。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배 고픈데 집에 먹을 거 없어요?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肚子饿了，家里有吃的吗?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시장을 안 가서 집에 물밖에 없어요.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没去市场，家里只有水。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동생은 몸이 왜 그렇게 말랐어요?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기차가 출발하려면 아직 멀었죠?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sz="1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2.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얼마나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副词，多用于谓词前面，表示动作或状态所达到的程度非常深，相当于汉语的“多么……”。</a:t>
            </a: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ko-KR" sz="1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93825" y="2745740"/>
            <a:ext cx="5739765" cy="3692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이 교실 봐요, 얼마나 깨끗해요!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看看这教室，多么干净啊！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얼마나 많은 관광객들이 여기에 왔을까?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有这么多的游客来过这里呢！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요즘 날씨가 춥긴 춥나 봐요?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最近天气看来是挺冷的呀?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그럼요. 얼마나 추웠으면 강이 꽁꽁 얼었겠어요.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可不是嘛。太冷了，河都结冰了，冻得硬邦邦的。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항상 꼴찌만 하던 그가 어떻게 1등을 했을까요?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이 많은 걸 어떻게 이렇게 빨리 먹었어요?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2375</Words>
  <Application>Microsoft Office PowerPoint</Application>
  <PresentationFormat>全屏显示(4:3)</PresentationFormat>
  <Paragraphs>458</Paragraphs>
  <Slides>35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262</cp:revision>
  <dcterms:created xsi:type="dcterms:W3CDTF">2016-11-30T01:22:00Z</dcterms:created>
  <dcterms:modified xsi:type="dcterms:W3CDTF">2018-05-23T08:31:47Z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